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3" r:id="rId1"/>
    <p:sldMasterId id="2147483660" r:id="rId2"/>
  </p:sldMasterIdLst>
  <p:handoutMasterIdLst>
    <p:handoutMasterId r:id="rId8"/>
  </p:handoutMasterIdLst>
  <p:sldIdLst>
    <p:sldId id="321" r:id="rId3"/>
    <p:sldId id="271" r:id="rId4"/>
    <p:sldId id="257" r:id="rId5"/>
    <p:sldId id="318" r:id="rId6"/>
    <p:sldId id="320" r:id="rId7"/>
  </p:sldIdLst>
  <p:sldSz cx="12192000" cy="6858000"/>
  <p:notesSz cx="6735763" cy="9866313"/>
  <p:embeddedFontLst>
    <p:embeddedFont>
      <p:font typeface="Akrobat Bold" panose="00000800000000000000" charset="-52"/>
      <p:bold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Microsoft Sans Serif" panose="020B0604020202020204" pitchFamily="34" charset="0"/>
      <p:regular r:id="rId14"/>
    </p:embeddedFont>
    <p:embeddedFont>
      <p:font typeface="맑은 고딕" panose="020B0503020000020004" pitchFamily="34" charset="-127"/>
      <p:regular r:id="rId15"/>
      <p:bold r:id="rId16"/>
    </p:embeddedFont>
    <p:embeddedFont>
      <p:font typeface="Roboto" panose="020B060402020202020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Helios" panose="020B0604020202020204" charset="0"/>
      <p:regular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35B0F82-23BC-442C-A704-B8DB90C9D5F5}">
          <p14:sldIdLst>
            <p14:sldId id="321"/>
            <p14:sldId id="271"/>
            <p14:sldId id="257"/>
            <p14:sldId id="318"/>
            <p14:sldId id="32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302B"/>
    <a:srgbClr val="EA6413"/>
    <a:srgbClr val="E7362C"/>
    <a:srgbClr val="CC112C"/>
    <a:srgbClr val="EA6511"/>
    <a:srgbClr val="F5E3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8" autoAdjust="0"/>
    <p:restoredTop sz="94660" autoAdjust="0"/>
  </p:normalViewPr>
  <p:slideViewPr>
    <p:cSldViewPr snapToGrid="0">
      <p:cViewPr>
        <p:scale>
          <a:sx n="79" d="100"/>
          <a:sy n="79" d="100"/>
        </p:scale>
        <p:origin x="-282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9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82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3.fntdata"/><Relationship Id="rId7" Type="http://schemas.openxmlformats.org/officeDocument/2006/relationships/slide" Target="slides/slide5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00EF86A6-749F-9B41-2B2C-CB1A20B8C1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110067A-ECC9-BD96-A555-B7C68226EF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C2F5A-2ADB-4359-B252-A5B8E13796E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203D6F2-1841-6422-890D-B6B4DA592C6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E7F26156-3682-54C5-080B-971516D28E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8DFAE-C046-4196-84D2-E55E38C73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37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Relationship Id="rId9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sv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5FE4ED-90F3-BFF5-8CA4-8A2CAFF42B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8AEBA08-09C8-169E-28AA-E0D23419B8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9B7BFB2-DA00-07F2-6DB7-5E177B4BE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A622E50-FE07-5054-2CF3-07653255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3E05F2F-CBFF-247E-DE7A-1E253C38D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932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9A71BE-6CEE-2F76-EDF5-A05AC3DDB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B6E0899-2B46-FE43-7DB3-1784B460B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4626FBD-9D2B-77F8-8718-5696D5CEE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6DE69F7-846E-9EDA-2CD5-191695484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791CF68-5A70-976A-8EEA-FDE3C1BEC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299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E7732A1D-2124-EC45-2B02-4CE0DE033D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BD10807-DA32-09C3-0590-2A38DA5D41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6D980B5-5B19-5BD8-0E12-EEAD3AA5B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F6FC284-64AC-6205-D24D-48F39C4DE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3F6CA1E-438C-A93C-A61E-5742E0FF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304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20F4917-76B8-0FCA-06DB-14E7E47B3B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39451" y="114029"/>
            <a:ext cx="1267135" cy="126713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FC94A75D-85AD-041E-A829-99859CC63DA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9216"/>
            <a:ext cx="12192000" cy="2749757"/>
          </a:xfrm>
          <a:prstGeom prst="rect">
            <a:avLst/>
          </a:prstGeom>
        </p:spPr>
      </p:pic>
      <p:sp>
        <p:nvSpPr>
          <p:cNvPr id="33" name="Равнобедренный треугольник 32">
            <a:extLst>
              <a:ext uri="{FF2B5EF4-FFF2-40B4-BE49-F238E27FC236}">
                <a16:creationId xmlns="" xmlns:a16="http://schemas.microsoft.com/office/drawing/2014/main" id="{08DD9B19-8975-9E00-9B8E-F7A1F9B17987}"/>
              </a:ext>
            </a:extLst>
          </p:cNvPr>
          <p:cNvSpPr/>
          <p:nvPr userDrawn="1"/>
        </p:nvSpPr>
        <p:spPr>
          <a:xfrm>
            <a:off x="10739951" y="5584833"/>
            <a:ext cx="1452049" cy="1273167"/>
          </a:xfrm>
          <a:prstGeom prst="triangle">
            <a:avLst>
              <a:gd name="adj" fmla="val 100000"/>
            </a:avLst>
          </a:prstGeom>
          <a:blipFill dpi="0" rotWithShape="0">
            <a:blip r:embed="rId5"/>
            <a:srcRect/>
            <a:stretch>
              <a:fillRect r="135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F9573E3F-3063-3CB0-0A68-9FC69FBE8FE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>
            <a:off x="11053787" y="6137486"/>
            <a:ext cx="1737679" cy="90228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C257E9A3-205D-C460-D280-C471EB5523C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 flipH="1" flipV="1">
            <a:off x="-635899" y="-168685"/>
            <a:ext cx="1737679" cy="902286"/>
          </a:xfrm>
          <a:prstGeom prst="rect">
            <a:avLst/>
          </a:prstGeom>
        </p:spPr>
      </p:pic>
      <p:sp>
        <p:nvSpPr>
          <p:cNvPr id="52" name="Заголовок 51">
            <a:extLst>
              <a:ext uri="{FF2B5EF4-FFF2-40B4-BE49-F238E27FC236}">
                <a16:creationId xmlns="" xmlns:a16="http://schemas.microsoft.com/office/drawing/2014/main" id="{1EBA0D14-83A4-D00E-01CB-99496770CBD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0" y="2401312"/>
            <a:ext cx="12192000" cy="1325563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1156085F-1C2F-351A-E74E-BBFBDC7FCB8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t="4551"/>
          <a:stretch/>
        </p:blipFill>
        <p:spPr>
          <a:xfrm>
            <a:off x="5711203" y="29140"/>
            <a:ext cx="851402" cy="1452051"/>
          </a:xfrm>
          <a:prstGeom prst="rect">
            <a:avLst/>
          </a:prstGeom>
        </p:spPr>
      </p:pic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D8A1FF31-BBD2-BE28-9507-1E571ED2BBB8}"/>
              </a:ext>
            </a:extLst>
          </p:cNvPr>
          <p:cNvGrpSpPr/>
          <p:nvPr userDrawn="1"/>
        </p:nvGrpSpPr>
        <p:grpSpPr>
          <a:xfrm>
            <a:off x="3458886" y="200924"/>
            <a:ext cx="2542532" cy="1108483"/>
            <a:chOff x="3458886" y="200924"/>
            <a:chExt cx="2542532" cy="1108483"/>
          </a:xfrm>
        </p:grpSpPr>
        <p:pic>
          <p:nvPicPr>
            <p:cNvPr id="14" name="Рисунок 13">
              <a:extLst>
                <a:ext uri="{FF2B5EF4-FFF2-40B4-BE49-F238E27FC236}">
                  <a16:creationId xmlns="" xmlns:a16="http://schemas.microsoft.com/office/drawing/2014/main" id="{3FDCD826-B2D2-44F5-635B-448591E53D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943458BF-34BA-8D54-0FCA-D90BA93ED8E7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3564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основно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E72947CC-5EA1-D4A4-08B9-B39319F670B9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5" name="Рисунок 4">
              <a:extLst>
                <a:ext uri="{FF2B5EF4-FFF2-40B4-BE49-F238E27FC236}">
                  <a16:creationId xmlns="" xmlns:a16="http://schemas.microsoft.com/office/drawing/2014/main" id="{3DC7EF34-228C-D1E0-4500-A0FDBB3FF1C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4FA056E6-41EA-244E-C560-B90D2BE4441F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916C038-2F0A-B2DF-7F0A-AC9C4A1FBF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cxnSp>
        <p:nvCxnSpPr>
          <p:cNvPr id="6" name="직선 연결선 17">
            <a:extLst>
              <a:ext uri="{FF2B5EF4-FFF2-40B4-BE49-F238E27FC236}">
                <a16:creationId xmlns=""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=""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8232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макет с заполнител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=""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=""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8" name="Объект 27">
            <a:extLst>
              <a:ext uri="{FF2B5EF4-FFF2-40B4-BE49-F238E27FC236}">
                <a16:creationId xmlns="" xmlns:a16="http://schemas.microsoft.com/office/drawing/2014/main" id="{39BC2229-F94F-7106-6B14-569EA99245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6000" y="1579572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31" name="Объект 27">
            <a:extLst>
              <a:ext uri="{FF2B5EF4-FFF2-40B4-BE49-F238E27FC236}">
                <a16:creationId xmlns="" xmlns:a16="http://schemas.microsoft.com/office/drawing/2014/main" id="{BE45E34D-0131-459B-4974-5D4F61CAAF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26000" y="3013654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32" name="Объект 27">
            <a:extLst>
              <a:ext uri="{FF2B5EF4-FFF2-40B4-BE49-F238E27FC236}">
                <a16:creationId xmlns="" xmlns:a16="http://schemas.microsoft.com/office/drawing/2014/main" id="{7228BCB4-EC03-6C1D-C008-27C2E6E7829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6000" y="4447736"/>
            <a:ext cx="11340000" cy="9615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Helios" panose="04010500000000000000" pitchFamily="82" charset="0"/>
              </a:defRPr>
            </a:lvl1pPr>
          </a:lstStyle>
          <a:p>
            <a:pPr lvl="0"/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45768DB-B4C0-0650-8440-A52E85AFC2A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9A962746-720F-7CA5-4B6A-F621B1DDE707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5" name="Рисунок 4">
              <a:extLst>
                <a:ext uri="{FF2B5EF4-FFF2-40B4-BE49-F238E27FC236}">
                  <a16:creationId xmlns="" xmlns:a16="http://schemas.microsoft.com/office/drawing/2014/main" id="{3C47B92B-A303-B4A4-71FF-069F1C9D49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E0004FDF-4290-36EF-6324-836DC4667D19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0589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с изображением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=""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=""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그림 개체 틀 4">
            <a:extLst>
              <a:ext uri="{FF2B5EF4-FFF2-40B4-BE49-F238E27FC236}">
                <a16:creationId xmlns="" xmlns:a16="http://schemas.microsoft.com/office/drawing/2014/main" id="{C58CF909-33AE-4E96-D1CD-45DA5B3E6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93657" y="1282051"/>
            <a:ext cx="3424930" cy="491386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lIns="90000" tIns="8280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altLang="ko-KR" dirty="0"/>
              <a:t>Добавьте изображение</a:t>
            </a:r>
            <a:endParaRPr lang="ko-KR" alt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1101515-44B2-B4F5-D595-9E2E7F96406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8E77673C-89C2-5F1E-43FF-DEB1E6B65DFE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7" name="Рисунок 6">
              <a:extLst>
                <a:ext uri="{FF2B5EF4-FFF2-40B4-BE49-F238E27FC236}">
                  <a16:creationId xmlns="" xmlns:a16="http://schemas.microsoft.com/office/drawing/2014/main" id="{6A6DCE61-13BD-1837-9080-DFD7719EF1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8CD7E5D8-953B-6BC6-3D1C-BB9375078886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9325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17">
            <a:extLst>
              <a:ext uri="{FF2B5EF4-FFF2-40B4-BE49-F238E27FC236}">
                <a16:creationId xmlns="" xmlns:a16="http://schemas.microsoft.com/office/drawing/2014/main" id="{0EC55EFD-BB0D-2FDC-3A68-26D553F54C6D}"/>
              </a:ext>
            </a:extLst>
          </p:cNvPr>
          <p:cNvCxnSpPr/>
          <p:nvPr userDrawn="1"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7761979-D36E-0CF7-89C1-CA412B82E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298F2C31-2CF5-5339-8D94-BDCA6EF760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26" name="Заголовок 25">
            <a:extLst>
              <a:ext uri="{FF2B5EF4-FFF2-40B4-BE49-F238E27FC236}">
                <a16:creationId xmlns="" xmlns:a16="http://schemas.microsoft.com/office/drawing/2014/main" id="{4CB52D90-1CF9-7AE1-E4BF-BF2E638B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48" y="286984"/>
            <a:ext cx="5434413" cy="64412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C1764498-646B-8D8E-2B98-084A4B831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1848" y="2422953"/>
            <a:ext cx="2630555" cy="2632057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720000" anchor="ctr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000">
                <a:latin typeface="Roboto" panose="02000000000000000000" pitchFamily="2" charset="0"/>
              </a:defRPr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altLang="ko-KR" dirty="0"/>
              <a:t>Добавьте изображение</a:t>
            </a:r>
            <a:endParaRPr lang="ko-KR" altLang="en-US" dirty="0"/>
          </a:p>
        </p:txBody>
      </p:sp>
      <p:sp>
        <p:nvSpPr>
          <p:cNvPr id="3" name="직사각형 9">
            <a:extLst>
              <a:ext uri="{FF2B5EF4-FFF2-40B4-BE49-F238E27FC236}">
                <a16:creationId xmlns="" xmlns:a16="http://schemas.microsoft.com/office/drawing/2014/main" id="{F4E51524-7B2C-C7DC-C2E7-4F8675FA5499}"/>
              </a:ext>
            </a:extLst>
          </p:cNvPr>
          <p:cNvSpPr/>
          <p:nvPr userDrawn="1"/>
        </p:nvSpPr>
        <p:spPr>
          <a:xfrm>
            <a:off x="3463967" y="2422953"/>
            <a:ext cx="7896102" cy="2632057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74CECA9-0CD9-C2B7-D8FF-49E9A8F6576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F8DE704D-D49C-CE0E-3AD8-C631C3F54964}"/>
              </a:ext>
            </a:extLst>
          </p:cNvPr>
          <p:cNvGrpSpPr/>
          <p:nvPr userDrawn="1"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0F7E2906-E664-C343-8B23-B0ED4E23A0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BA59FED5-F826-CDBD-A5AD-5D3F9663C7E3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990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DB73E3-2208-3415-526D-E597CA86E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CD6A9F0-64FE-9D03-FD69-C351037A8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735E2F2-2C16-CBB4-5B51-71AD94702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99E0FE8-EB23-B689-B56A-AA872DBC8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2184819-5BF7-3CDF-CF8C-E42244434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633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6CD969-4E54-3833-9FE6-68A91B422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774B7C3-CB88-EF43-B410-2DD637909D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FB0D23F-7CEC-46D0-53EA-3B4A3DABC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AA608F8-614E-3634-6169-1E2F1D923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10D9F6-0E7E-F9A7-1AA9-5E2C2A2CB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3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A6418DC-A3DF-676A-9B95-4C06C5327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FBB9EF3-CB1F-A24C-006D-04CF22072A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8402A84-AE05-80A2-2ECD-31254D0AC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1A3E25E-1E8B-6CD0-4F59-2CF727491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DFD5B73-C608-813E-FC12-3FFB99E82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E14DC59-3134-635A-B39E-905B98888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719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75EB19-087E-2B56-E05D-2C12F232F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FDB323D-C056-A694-E527-36E6A4278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A730E64-490E-D94D-17EA-9C944C8E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37FF6D9C-D0D3-4829-9410-850383C90A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48CD1348-E0CF-2754-83D8-8748EF9B20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28E24AD4-2D79-CFF5-4E77-4447D0DB2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F3E5AEE-E6A4-89B9-B839-23EA2A3D4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5A81AEB8-6662-E451-E00B-B68469FC0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082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7465D9B-49C6-908B-EEE2-B0267AA65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4B25B0E-3780-A37C-6DF6-9BA56E7F9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EB5EEE7-7DD3-8C15-3C16-1B0E9B2EC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60249A4-553B-B3D6-8239-D2084C8E1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471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70E24E00-E5DC-FE93-0CFB-B7841793D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76A7894-1AE9-59BB-E4C1-4B42AAF64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DF960DE-E8F8-A88E-01F7-685EBEA6D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953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4DF7110-417A-628A-226E-2F1CFD9B4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F1EA2F3-E51B-B2C3-265A-8D578CB3B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C7531A5-2A50-1A94-3BEC-8DD09F0141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D6D27CF-CAC6-4834-DEE3-B909FD499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EDAC7DB-F9D5-B802-21B2-41C37DFB8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1748B17-2B4E-A8C1-DBDD-88F1FF679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498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EF05F18-42D8-5496-AD7E-BC9FE4487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691AF3F-CA69-78DF-E4B1-0DEE50A714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5B14EDD-E402-5647-C43F-7F82278FA0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4369F71-1665-5CFF-51FD-22449663B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A8378DA-6BC1-C9E8-1254-F817CEA91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C24A182-E564-BEDF-6566-7483141C2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43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3D63BE-F795-FB56-2ADE-C66FA486A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F1E64F6-DB6B-7125-6B02-F739B8098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58A4CB7-371E-9379-B9CF-A6159EAE94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94DF9-1078-459E-9FE3-D6981B42CD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C044AE6-A260-9B7C-4F5C-2B2C25168D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BFD238C-094B-559E-AFB2-04AD490D4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80212-7589-4EDB-85F8-92D2C531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011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070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5" r:id="rId2"/>
    <p:sldLayoutId id="2147483661" r:id="rId3"/>
    <p:sldLayoutId id="2147483677" r:id="rId4"/>
    <p:sldLayoutId id="214748367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4.sv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center.apr@kiro46.ru" TargetMode="External"/><Relationship Id="rId2" Type="http://schemas.openxmlformats.org/officeDocument/2006/relationships/hyperlink" Target="http://www.apr.kiro46.ru/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8BCB403-D902-2DD7-7FF9-07E2AE79E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039451" y="114029"/>
            <a:ext cx="1267135" cy="126713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EA86A93-2372-6643-90DE-1313FC60E6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9216"/>
            <a:ext cx="12192000" cy="2749757"/>
          </a:xfrm>
          <a:prstGeom prst="rect">
            <a:avLst/>
          </a:prstGeom>
        </p:spPr>
      </p:pic>
      <p:sp>
        <p:nvSpPr>
          <p:cNvPr id="4" name="Равнобедренный треугольник 3">
            <a:extLst>
              <a:ext uri="{FF2B5EF4-FFF2-40B4-BE49-F238E27FC236}">
                <a16:creationId xmlns:a16="http://schemas.microsoft.com/office/drawing/2014/main" xmlns="" id="{3B85D8EB-0BC5-4117-3E61-6EF47243B70D}"/>
              </a:ext>
            </a:extLst>
          </p:cNvPr>
          <p:cNvSpPr/>
          <p:nvPr/>
        </p:nvSpPr>
        <p:spPr>
          <a:xfrm>
            <a:off x="10739951" y="5584833"/>
            <a:ext cx="1452049" cy="1273167"/>
          </a:xfrm>
          <a:prstGeom prst="triangle">
            <a:avLst>
              <a:gd name="adj" fmla="val 100000"/>
            </a:avLst>
          </a:prstGeom>
          <a:blipFill dpi="0" rotWithShape="0">
            <a:blip r:embed="rId5"/>
            <a:srcRect/>
            <a:stretch>
              <a:fillRect r="135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DB078CA-72C1-FB0B-F738-E0D0D9A440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>
            <a:off x="11053787" y="6137486"/>
            <a:ext cx="1737679" cy="9022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F5B7F3D-C33F-6545-5966-651D73BDE9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r="29573" b="9656"/>
          <a:stretch/>
        </p:blipFill>
        <p:spPr>
          <a:xfrm rot="8100000" flipH="1" flipV="1">
            <a:off x="-635899" y="-168685"/>
            <a:ext cx="1737679" cy="902286"/>
          </a:xfrm>
          <a:prstGeom prst="rect">
            <a:avLst/>
          </a:prstGeom>
        </p:spPr>
      </p:pic>
      <p:sp>
        <p:nvSpPr>
          <p:cNvPr id="7" name="Заголовок 51">
            <a:extLst>
              <a:ext uri="{FF2B5EF4-FFF2-40B4-BE49-F238E27FC236}">
                <a16:creationId xmlns:a16="http://schemas.microsoft.com/office/drawing/2014/main" xmlns="" id="{22C2B85B-AA98-DD18-02B4-D6C468E7A446}"/>
              </a:ext>
            </a:extLst>
          </p:cNvPr>
          <p:cNvSpPr txBox="1">
            <a:spLocks/>
          </p:cNvSpPr>
          <p:nvPr/>
        </p:nvSpPr>
        <p:spPr>
          <a:xfrm>
            <a:off x="0" y="2401312"/>
            <a:ext cx="12192000" cy="13255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F5E3C4"/>
                </a:solidFill>
                <a:latin typeface="Akrobat Bold" panose="00000800000000000000" pitchFamily="50" charset="-52"/>
                <a:ea typeface="+mj-ea"/>
                <a:cs typeface="+mj-cs"/>
              </a:defRPr>
            </a:lvl1pPr>
          </a:lstStyle>
          <a:p>
            <a:r>
              <a:rPr lang="ru-RU" sz="3600" b="1" dirty="0" smtClean="0"/>
              <a:t>Методическая площадка </a:t>
            </a:r>
            <a:r>
              <a:rPr lang="ru-RU" sz="3600" b="1" dirty="0"/>
              <a:t>для секретарей ТАК </a:t>
            </a:r>
          </a:p>
          <a:p>
            <a:r>
              <a:rPr lang="ru-RU" sz="3600" b="1" dirty="0"/>
              <a:t>«Аттестация педагогического работника: </a:t>
            </a:r>
            <a:endParaRPr lang="ru-RU" sz="3600" b="1" dirty="0" smtClean="0"/>
          </a:p>
          <a:p>
            <a:r>
              <a:rPr lang="ru-RU" sz="3600" b="1" dirty="0" smtClean="0"/>
              <a:t>современные </a:t>
            </a:r>
            <a:r>
              <a:rPr lang="ru-RU" sz="3600" b="1" dirty="0"/>
              <a:t>подходы и региональные условия реализации»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FCD6059-9629-D631-A933-C5909BBF65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t="4551"/>
          <a:stretch/>
        </p:blipFill>
        <p:spPr>
          <a:xfrm>
            <a:off x="5711203" y="29140"/>
            <a:ext cx="851402" cy="1452051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20508975-1B0E-05F8-71B7-2090C6A2B0A4}"/>
              </a:ext>
            </a:extLst>
          </p:cNvPr>
          <p:cNvGrpSpPr/>
          <p:nvPr/>
        </p:nvGrpSpPr>
        <p:grpSpPr>
          <a:xfrm>
            <a:off x="3458886" y="200924"/>
            <a:ext cx="2542532" cy="1108483"/>
            <a:chOff x="3458886" y="200924"/>
            <a:chExt cx="2542532" cy="1108483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xmlns="" id="{2A008509-E151-AECA-AE97-5E11EED612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C208DFAD-BB26-17C8-3897-E0C072259B51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466604" y="5332094"/>
            <a:ext cx="102733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krobat Bold" panose="00000800000000000000" charset="-52"/>
              </a:rPr>
              <a:t>Центр </a:t>
            </a:r>
            <a:r>
              <a:rPr lang="ru-RU" dirty="0">
                <a:latin typeface="Akrobat Bold" panose="00000800000000000000" charset="-52"/>
              </a:rPr>
              <a:t>организационно-методического </a:t>
            </a:r>
            <a:r>
              <a:rPr lang="ru-RU" dirty="0" smtClean="0">
                <a:latin typeface="Akrobat Bold" panose="00000800000000000000" charset="-52"/>
              </a:rPr>
              <a:t>сопровождения  </a:t>
            </a:r>
          </a:p>
          <a:p>
            <a:r>
              <a:rPr lang="ru-RU" dirty="0" smtClean="0">
                <a:latin typeface="Akrobat Bold" panose="00000800000000000000" charset="-52"/>
              </a:rPr>
              <a:t>аттестации </a:t>
            </a:r>
            <a:r>
              <a:rPr lang="ru-RU" dirty="0">
                <a:latin typeface="Akrobat Bold" panose="00000800000000000000" charset="-52"/>
              </a:rPr>
              <a:t>педагогических работников ОГБУ ДПО </a:t>
            </a:r>
            <a:r>
              <a:rPr lang="ru-RU" dirty="0" smtClean="0">
                <a:latin typeface="Akrobat Bold" panose="00000800000000000000" charset="-52"/>
              </a:rPr>
              <a:t>КИРО </a:t>
            </a:r>
            <a:endParaRPr lang="ru-RU" dirty="0">
              <a:latin typeface="Akrobat Bold" panose="00000800000000000000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02197" y="6221416"/>
            <a:ext cx="2637254" cy="367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krobat Bold" panose="00000800000000000000" charset="-52"/>
              </a:rPr>
              <a:t>25 ноября  2025 г.</a:t>
            </a:r>
            <a:endParaRPr lang="ru-RU" b="1" dirty="0">
              <a:latin typeface="Akrobat Bold" panose="0000080000000000000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58641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0B94BAD-6A95-27F1-BCE1-47CE4767F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20957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72967A2B-3746-5E9C-841D-2898FA106CC6}"/>
              </a:ext>
            </a:extLst>
          </p:cNvPr>
          <p:cNvGrpSpPr/>
          <p:nvPr/>
        </p:nvGrpSpPr>
        <p:grpSpPr>
          <a:xfrm>
            <a:off x="91282" y="62594"/>
            <a:ext cx="2542532" cy="1108483"/>
            <a:chOff x="3458886" y="200924"/>
            <a:chExt cx="2542532" cy="1108483"/>
          </a:xfrm>
        </p:grpSpPr>
        <p:pic>
          <p:nvPicPr>
            <p:cNvPr id="4" name="Рисунок 3">
              <a:extLst>
                <a:ext uri="{FF2B5EF4-FFF2-40B4-BE49-F238E27FC236}">
                  <a16:creationId xmlns="" xmlns:a16="http://schemas.microsoft.com/office/drawing/2014/main" id="{2CDEE5F0-AF11-6AB3-AD14-5EEE41A5F4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86" y="200924"/>
              <a:ext cx="1030669" cy="1108483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74BADF79-4F99-0C89-CDE0-DB86F4D07644}"/>
                </a:ext>
              </a:extLst>
            </p:cNvPr>
            <p:cNvSpPr txBox="1"/>
            <p:nvPr userDrawn="1"/>
          </p:nvSpPr>
          <p:spPr>
            <a:xfrm>
              <a:off x="4402197" y="407959"/>
              <a:ext cx="159922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МИНИСТЕРСТВО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ОБРАЗОВАНИЯ</a:t>
              </a:r>
            </a:p>
            <a:p>
              <a:r>
                <a:rPr lang="ru-RU" sz="900" b="1" dirty="0">
                  <a:solidFill>
                    <a:schemeClr val="tx1"/>
                  </a:solidFill>
                  <a:latin typeface="Muller Bold" pitchFamily="50" charset="-52"/>
                  <a:cs typeface="Arial" panose="020B0604020202020204" pitchFamily="34" charset="0"/>
                </a:rPr>
                <a:t>И НАУКИ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КУРСКОЙ </a:t>
              </a:r>
            </a:p>
            <a:p>
              <a:r>
                <a:rPr lang="ru-RU" sz="900" dirty="0">
                  <a:solidFill>
                    <a:schemeClr val="tx1"/>
                  </a:solidFill>
                  <a:latin typeface="Muller Regular" pitchFamily="50" charset="-52"/>
                  <a:cs typeface="Arial" panose="020B0604020202020204" pitchFamily="34" charset="0"/>
                </a:rPr>
                <a:t>ОБЛАСТИ</a:t>
              </a:r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676D2B4-FE8B-31B6-B5D6-E30A6CDFA0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96546" y="79149"/>
            <a:ext cx="1141807" cy="1141807"/>
          </a:xfrm>
          <a:prstGeom prst="rect">
            <a:avLst/>
          </a:prstGeom>
        </p:spPr>
      </p:pic>
      <p:cxnSp>
        <p:nvCxnSpPr>
          <p:cNvPr id="7" name="직선 연결선 17">
            <a:extLst>
              <a:ext uri="{FF2B5EF4-FFF2-40B4-BE49-F238E27FC236}">
                <a16:creationId xmlns="" xmlns:a16="http://schemas.microsoft.com/office/drawing/2014/main" id="{2FDFF1BD-6FBE-E962-BBBA-774A83141BA1}"/>
              </a:ext>
            </a:extLst>
          </p:cNvPr>
          <p:cNvCxnSpPr/>
          <p:nvPr/>
        </p:nvCxnSpPr>
        <p:spPr>
          <a:xfrm>
            <a:off x="426000" y="6354953"/>
            <a:ext cx="11340000" cy="0"/>
          </a:xfrm>
          <a:prstGeom prst="line">
            <a:avLst/>
          </a:prstGeom>
          <a:ln w="88900">
            <a:solidFill>
              <a:srgbClr val="E73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158942F-CFFB-8038-E571-FA232F8F31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98862" y="-58450"/>
            <a:ext cx="755860" cy="1350573"/>
          </a:xfrm>
          <a:prstGeom prst="rect">
            <a:avLst/>
          </a:prstGeom>
        </p:spPr>
      </p:pic>
      <p:sp>
        <p:nvSpPr>
          <p:cNvPr id="9" name="Заголовок 25">
            <a:extLst>
              <a:ext uri="{FF2B5EF4-FFF2-40B4-BE49-F238E27FC236}">
                <a16:creationId xmlns="" xmlns:a16="http://schemas.microsoft.com/office/drawing/2014/main" id="{8E554001-251E-626A-9472-8E911EEC5933}"/>
              </a:ext>
            </a:extLst>
          </p:cNvPr>
          <p:cNvSpPr txBox="1">
            <a:spLocks/>
          </p:cNvSpPr>
          <p:nvPr/>
        </p:nvSpPr>
        <p:spPr>
          <a:xfrm>
            <a:off x="2224015" y="-81659"/>
            <a:ext cx="5434413" cy="6441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ln>
                  <a:noFill/>
                </a:ln>
                <a:solidFill>
                  <a:srgbClr val="F5E3C4"/>
                </a:solidFill>
                <a:latin typeface="Akrobat Bold" panose="00000800000000000000" pitchFamily="50" charset="-52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0" name="Text Placeholder 6">
            <a:extLst>
              <a:ext uri="{FF2B5EF4-FFF2-40B4-BE49-F238E27FC236}">
                <a16:creationId xmlns="" xmlns:a16="http://schemas.microsoft.com/office/drawing/2014/main" id="{84ED6293-25BC-C76D-7EFE-DBC59D07F53D}"/>
              </a:ext>
            </a:extLst>
          </p:cNvPr>
          <p:cNvSpPr txBox="1">
            <a:spLocks/>
          </p:cNvSpPr>
          <p:nvPr/>
        </p:nvSpPr>
        <p:spPr>
          <a:xfrm>
            <a:off x="2481944" y="269630"/>
            <a:ext cx="5880822" cy="6441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 defTabSz="914400" rtl="0" eaLnBrk="1" latinLnBrk="0" hangingPunct="1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400" b="1" kern="1200" cap="all" baseline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="" xmlns:a16="http://schemas.microsoft.com/office/drawing/2014/main" id="{047ED616-2630-3799-578F-94E429A83122}"/>
              </a:ext>
            </a:extLst>
          </p:cNvPr>
          <p:cNvSpPr txBox="1">
            <a:spLocks/>
          </p:cNvSpPr>
          <p:nvPr/>
        </p:nvSpPr>
        <p:spPr>
          <a:xfrm>
            <a:off x="1452066" y="-81659"/>
            <a:ext cx="6475445" cy="8878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 defTabSz="914400" rtl="0" eaLnBrk="1" latinLnBrk="0" hangingPunct="1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400" b="1" kern="1200" cap="all" baseline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>
                <a:solidFill>
                  <a:schemeClr val="tx1"/>
                </a:solidFill>
                <a:latin typeface="Akrobat Bold" panose="00000800000000000000" charset="-52"/>
              </a:rPr>
              <a:t>КЛЮЧЕВЫЕ </a:t>
            </a:r>
            <a:r>
              <a:rPr lang="ru-RU" sz="3600" dirty="0" err="1">
                <a:solidFill>
                  <a:schemeClr val="tx1"/>
                </a:solidFill>
                <a:latin typeface="Akrobat Bold" panose="00000800000000000000" charset="-52"/>
              </a:rPr>
              <a:t>ВОПРОСы</a:t>
            </a:r>
            <a:endParaRPr lang="ru-RU" sz="3600" dirty="0">
              <a:solidFill>
                <a:schemeClr val="tx1"/>
              </a:solidFill>
              <a:latin typeface="Akrobat Bold" panose="00000800000000000000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B84ADE6-E607-BD3A-1BAA-30D2E105C055}"/>
              </a:ext>
            </a:extLst>
          </p:cNvPr>
          <p:cNvSpPr txBox="1"/>
          <p:nvPr/>
        </p:nvSpPr>
        <p:spPr>
          <a:xfrm>
            <a:off x="656948" y="1540172"/>
            <a:ext cx="10697592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2400" dirty="0">
                <a:effectLst/>
                <a:latin typeface="Akrobat Bold" panose="00000800000000000000" charset="-52"/>
                <a:ea typeface="Times New Roman" panose="02020603050405020304" pitchFamily="18" charset="0"/>
              </a:rPr>
              <a:t>1.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Akrobat Bold" panose="00000800000000000000" charset="-52"/>
              </a:rPr>
              <a:t>Аттестация педагогического работника: современные подходы и региональные условия реализации.</a:t>
            </a:r>
            <a:endParaRPr lang="ru-RU" sz="2400" b="1" dirty="0">
              <a:latin typeface="Akrobat Bold" panose="00000800000000000000" charset="-52"/>
            </a:endParaRPr>
          </a:p>
          <a:p>
            <a:pPr algn="just">
              <a:spcBef>
                <a:spcPts val="600"/>
              </a:spcBef>
            </a:pPr>
            <a:r>
              <a:rPr lang="ru-RU" sz="2400" dirty="0">
                <a:effectLst/>
                <a:latin typeface="Akrobat Bold" panose="00000800000000000000" charset="-52"/>
                <a:ea typeface="Times New Roman" panose="02020603050405020304" pitchFamily="18" charset="0"/>
              </a:rPr>
              <a:t>2. </a:t>
            </a:r>
            <a:r>
              <a:rPr lang="ru-RU" sz="2400" dirty="0">
                <a:latin typeface="Akrobat Bold" panose="00000800000000000000" charset="-52"/>
              </a:rPr>
              <a:t>Методические кейсы по проведению процедуры аттестации на  установление первой квалификационной категории.</a:t>
            </a:r>
            <a:endParaRPr lang="ru-RU" sz="2400" b="1" dirty="0">
              <a:solidFill>
                <a:schemeClr val="tx1"/>
              </a:solidFill>
              <a:latin typeface="Akrobat Bold" panose="00000800000000000000" charset="-52"/>
            </a:endParaRPr>
          </a:p>
          <a:p>
            <a:pPr algn="just">
              <a:spcBef>
                <a:spcPts val="600"/>
              </a:spcBef>
            </a:pPr>
            <a:r>
              <a:rPr lang="ru-RU" sz="2400" dirty="0">
                <a:effectLst/>
                <a:latin typeface="Akrobat Bold" panose="00000800000000000000" charset="-52"/>
                <a:ea typeface="Times New Roman" panose="02020603050405020304" pitchFamily="18" charset="0"/>
              </a:rPr>
              <a:t>3.</a:t>
            </a:r>
            <a:r>
              <a:rPr lang="ru-RU" dirty="0"/>
              <a:t> </a:t>
            </a:r>
            <a:r>
              <a:rPr lang="ru-RU" sz="2400" dirty="0">
                <a:latin typeface="Akrobat Bold" panose="00000800000000000000" charset="-52"/>
              </a:rPr>
              <a:t>Методические рекомендации по организации и проведению процедуры аттестации педагогических работников в ТАК.</a:t>
            </a:r>
            <a:endParaRPr lang="ru-RU" sz="2400" dirty="0">
              <a:effectLst/>
              <a:latin typeface="Akrobat Bold" panose="00000800000000000000" charset="-52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ru-RU" sz="2400" dirty="0">
                <a:effectLst/>
                <a:latin typeface="Akrobat Bold" panose="00000800000000000000" charset="-52"/>
                <a:ea typeface="Times New Roman" panose="02020603050405020304" pitchFamily="18" charset="0"/>
              </a:rPr>
              <a:t>4.</a:t>
            </a:r>
            <a:r>
              <a:rPr lang="ru-RU" dirty="0"/>
              <a:t> </a:t>
            </a:r>
            <a:r>
              <a:rPr lang="ru-RU" sz="2400" dirty="0">
                <a:latin typeface="Akrobat Bold" panose="00000800000000000000" charset="-52"/>
              </a:rPr>
              <a:t>Мониторинг: работа территориальных аттестационных комиссий муниципальных образований Курской области.</a:t>
            </a:r>
            <a:endParaRPr lang="ru-RU" sz="2400" b="1" dirty="0">
              <a:solidFill>
                <a:schemeClr val="tx1"/>
              </a:solidFill>
              <a:latin typeface="Akrobat Bold" panose="00000800000000000000" charset="-52"/>
            </a:endParaRPr>
          </a:p>
          <a:p>
            <a:pPr algn="just">
              <a:spcBef>
                <a:spcPts val="600"/>
              </a:spcBef>
            </a:pPr>
            <a:r>
              <a:rPr lang="ru-RU" sz="2400" b="1" dirty="0">
                <a:solidFill>
                  <a:schemeClr val="tx1"/>
                </a:solidFill>
                <a:latin typeface="Akrobat Bold" panose="00000800000000000000" charset="-52"/>
              </a:rPr>
              <a:t> 5. </a:t>
            </a:r>
            <a:r>
              <a:rPr lang="ru-RU" sz="2400" dirty="0">
                <a:latin typeface="Akrobat Bold" panose="00000800000000000000" charset="-52"/>
              </a:rPr>
              <a:t>Рефлексия. Качественная оценка информационной наполненности и организации методической площадки.</a:t>
            </a:r>
            <a:endParaRPr lang="ru-RU" sz="2400" b="1" dirty="0">
              <a:solidFill>
                <a:schemeClr val="tx1"/>
              </a:solidFill>
              <a:latin typeface="Akrobat Bold" panose="0000080000000000000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25603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">
            <a:extLst>
              <a:ext uri="{FF2B5EF4-FFF2-40B4-BE49-F238E27FC236}">
                <a16:creationId xmlns="" xmlns:a16="http://schemas.microsoft.com/office/drawing/2014/main" id="{EE04F54F-609D-B248-08ED-036AE703899F}"/>
              </a:ext>
            </a:extLst>
          </p:cNvPr>
          <p:cNvSpPr/>
          <p:nvPr/>
        </p:nvSpPr>
        <p:spPr>
          <a:xfrm>
            <a:off x="624114" y="1946044"/>
            <a:ext cx="914400" cy="914400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01</a:t>
            </a:r>
            <a:endParaRPr lang="ko-KR" altLang="en-US" sz="240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sp>
        <p:nvSpPr>
          <p:cNvPr id="20" name="직사각형 16">
            <a:extLst>
              <a:ext uri="{FF2B5EF4-FFF2-40B4-BE49-F238E27FC236}">
                <a16:creationId xmlns="" xmlns:a16="http://schemas.microsoft.com/office/drawing/2014/main" id="{0FD36889-59CA-F797-048C-0218DF564390}"/>
              </a:ext>
            </a:extLst>
          </p:cNvPr>
          <p:cNvSpPr/>
          <p:nvPr/>
        </p:nvSpPr>
        <p:spPr>
          <a:xfrm>
            <a:off x="611153" y="4892791"/>
            <a:ext cx="914400" cy="914400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03</a:t>
            </a:r>
            <a:endParaRPr lang="ko-KR" altLang="en-US" sz="240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sp>
        <p:nvSpPr>
          <p:cNvPr id="23" name="직사각형 20">
            <a:extLst>
              <a:ext uri="{FF2B5EF4-FFF2-40B4-BE49-F238E27FC236}">
                <a16:creationId xmlns="" xmlns:a16="http://schemas.microsoft.com/office/drawing/2014/main" id="{CDF536C1-5101-36C7-DCA8-8EC1555FF7D4}"/>
              </a:ext>
            </a:extLst>
          </p:cNvPr>
          <p:cNvSpPr/>
          <p:nvPr/>
        </p:nvSpPr>
        <p:spPr>
          <a:xfrm>
            <a:off x="624115" y="3417425"/>
            <a:ext cx="914400" cy="914400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02</a:t>
            </a:r>
            <a:endParaRPr lang="ko-KR" altLang="en-US" sz="240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sp>
        <p:nvSpPr>
          <p:cNvPr id="26" name="직사각형 24">
            <a:extLst>
              <a:ext uri="{FF2B5EF4-FFF2-40B4-BE49-F238E27FC236}">
                <a16:creationId xmlns="" xmlns:a16="http://schemas.microsoft.com/office/drawing/2014/main" id="{A7795B57-C0C2-1220-8F22-532AAC089BEC}"/>
              </a:ext>
            </a:extLst>
          </p:cNvPr>
          <p:cNvSpPr/>
          <p:nvPr/>
        </p:nvSpPr>
        <p:spPr>
          <a:xfrm>
            <a:off x="6288069" y="2493669"/>
            <a:ext cx="914400" cy="914400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04</a:t>
            </a:r>
            <a:endParaRPr lang="ko-KR" altLang="en-US" sz="240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sp>
        <p:nvSpPr>
          <p:cNvPr id="3" name="Title 17">
            <a:extLst>
              <a:ext uri="{FF2B5EF4-FFF2-40B4-BE49-F238E27FC236}">
                <a16:creationId xmlns="" xmlns:a16="http://schemas.microsoft.com/office/drawing/2014/main" id="{BBB391BF-F0C3-F4F5-DC35-A1893BCBD59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99027" y="287338"/>
            <a:ext cx="5948833" cy="64452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cap="all" baseline="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chemeClr val="tx1"/>
                </a:solidFill>
                <a:latin typeface="Akrobat Bold" panose="00000800000000000000" charset="-52"/>
              </a:rPr>
              <a:t>Основные документы </a:t>
            </a:r>
          </a:p>
          <a:p>
            <a:r>
              <a:rPr lang="ru-RU" sz="2800" dirty="0">
                <a:solidFill>
                  <a:schemeClr val="tx1"/>
                </a:solidFill>
                <a:latin typeface="Akrobat Bold" panose="00000800000000000000" charset="-52"/>
              </a:rPr>
              <a:t>Аттестации (ФЕДЕРАЛЬНЫЙ УРОВЕНЬ)</a:t>
            </a:r>
            <a:endParaRPr lang="en-US" sz="2800" dirty="0">
              <a:solidFill>
                <a:schemeClr val="tx1"/>
              </a:solidFill>
              <a:latin typeface="Akrobat Bold" panose="00000800000000000000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50E6A9C-9D19-7DA4-7511-0AD47D1687FA}"/>
              </a:ext>
            </a:extLst>
          </p:cNvPr>
          <p:cNvSpPr txBox="1"/>
          <p:nvPr/>
        </p:nvSpPr>
        <p:spPr>
          <a:xfrm>
            <a:off x="1538515" y="1946044"/>
            <a:ext cx="4142922" cy="738664"/>
          </a:xfrm>
          <a:prstGeom prst="rect">
            <a:avLst/>
          </a:prstGeom>
          <a:noFill/>
        </p:spPr>
        <p:txBody>
          <a:bodyPr wrap="square" tIns="182880" bIns="0" rtlCol="0">
            <a:spAutoFit/>
          </a:bodyPr>
          <a:lstStyle/>
          <a:p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Трудовой кодекс Российской Федерации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15EF23C-DD36-FFB6-79AF-BDA581928673}"/>
              </a:ext>
            </a:extLst>
          </p:cNvPr>
          <p:cNvSpPr txBox="1"/>
          <p:nvPr/>
        </p:nvSpPr>
        <p:spPr>
          <a:xfrm>
            <a:off x="1538515" y="3316162"/>
            <a:ext cx="2982086" cy="1015663"/>
          </a:xfrm>
          <a:prstGeom prst="rect">
            <a:avLst/>
          </a:prstGeom>
          <a:noFill/>
        </p:spPr>
        <p:txBody>
          <a:bodyPr wrap="square" tIns="182880" bIns="0" rtlCol="0">
            <a:spAutoFit/>
          </a:bodyPr>
          <a:lstStyle/>
          <a:p>
            <a:pPr algn="just"/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	закон от 29.12.2012 № 273-ФЗ «Об образовании в  РФ»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1A2E306-A69E-9DA4-CBA3-3699BBEFDDD3}"/>
              </a:ext>
            </a:extLst>
          </p:cNvPr>
          <p:cNvSpPr txBox="1"/>
          <p:nvPr/>
        </p:nvSpPr>
        <p:spPr>
          <a:xfrm>
            <a:off x="1538515" y="4788076"/>
            <a:ext cx="2982086" cy="1292662"/>
          </a:xfrm>
          <a:prstGeom prst="rect">
            <a:avLst/>
          </a:prstGeom>
          <a:noFill/>
        </p:spPr>
        <p:txBody>
          <a:bodyPr wrap="square" tIns="182880" bIns="0" rtlCol="0">
            <a:spAutoFit/>
          </a:bodyPr>
          <a:lstStyle/>
          <a:p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Порядок  проведения  аттестации (приказ </a:t>
            </a:r>
            <a:r>
              <a:rPr lang="ru-RU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Минпросвещения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России от 24.03.2023. №196)</a:t>
            </a:r>
            <a:endParaRPr lang="en-US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5085925-4BF4-8FE6-9470-64CD846182B2}"/>
              </a:ext>
            </a:extLst>
          </p:cNvPr>
          <p:cNvSpPr txBox="1"/>
          <p:nvPr/>
        </p:nvSpPr>
        <p:spPr>
          <a:xfrm>
            <a:off x="7385429" y="2196816"/>
            <a:ext cx="4297234" cy="1292662"/>
          </a:xfrm>
          <a:prstGeom prst="rect">
            <a:avLst/>
          </a:prstGeom>
          <a:noFill/>
        </p:spPr>
        <p:txBody>
          <a:bodyPr wrap="square" tIns="182880" bIns="0" rtlCol="0">
            <a:spAutoFit/>
          </a:bodyPr>
          <a:lstStyle/>
          <a:p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Номенклатура должностей педагогических работников  (Постановление Правительства РФ от 21.02.2022 №225)</a:t>
            </a:r>
            <a:r>
              <a:rPr lang="ru-RU" sz="1400" b="1" dirty="0">
                <a:solidFill>
                  <a:schemeClr val="bg1"/>
                </a:solidFill>
              </a:rPr>
              <a:t>21.02.2022 №225)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4" name="직사각형 24">
            <a:extLst>
              <a:ext uri="{FF2B5EF4-FFF2-40B4-BE49-F238E27FC236}">
                <a16:creationId xmlns="" xmlns:a16="http://schemas.microsoft.com/office/drawing/2014/main" id="{57D43A3A-5AF9-AB32-A328-AC7E06C0BD51}"/>
              </a:ext>
            </a:extLst>
          </p:cNvPr>
          <p:cNvSpPr/>
          <p:nvPr/>
        </p:nvSpPr>
        <p:spPr>
          <a:xfrm>
            <a:off x="6288069" y="4086128"/>
            <a:ext cx="914400" cy="914400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</a:t>
            </a:r>
            <a:r>
              <a:rPr lang="ru-RU" altLang="ko-K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5</a:t>
            </a:r>
            <a:endParaRPr lang="ko-KR" altLang="en-US" sz="240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6EF6A509-2F6C-5237-CB02-BFA64D710B8D}"/>
              </a:ext>
            </a:extLst>
          </p:cNvPr>
          <p:cNvSpPr txBox="1"/>
          <p:nvPr/>
        </p:nvSpPr>
        <p:spPr>
          <a:xfrm>
            <a:off x="7553415" y="3874625"/>
            <a:ext cx="3852522" cy="1292662"/>
          </a:xfrm>
          <a:prstGeom prst="rect">
            <a:avLst/>
          </a:prstGeom>
          <a:noFill/>
        </p:spPr>
        <p:txBody>
          <a:bodyPr wrap="square" tIns="182880" bIns="0" rtlCol="0">
            <a:spAutoFit/>
          </a:bodyPr>
          <a:lstStyle/>
          <a:p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Единый квалификационный справочник (Приказ </a:t>
            </a:r>
            <a:r>
              <a:rPr lang="ru-RU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Минздравсоцразвития</a:t>
            </a: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России от 26.08.2010 г. № 761н)</a:t>
            </a:r>
            <a:endParaRPr lang="en-US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750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02B2B21-3E44-F476-0C62-EEB290DC0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chemeClr val="tx1"/>
                </a:solidFill>
              </a:rPr>
              <a:t>Способы подачи заявлений</a:t>
            </a:r>
          </a:p>
        </p:txBody>
      </p:sp>
      <p:sp>
        <p:nvSpPr>
          <p:cNvPr id="16" name="직사각형 27">
            <a:extLst>
              <a:ext uri="{FF2B5EF4-FFF2-40B4-BE49-F238E27FC236}">
                <a16:creationId xmlns="" xmlns:a16="http://schemas.microsoft.com/office/drawing/2014/main" id="{F980681C-CB25-F606-6087-6B8C2B08A625}"/>
              </a:ext>
            </a:extLst>
          </p:cNvPr>
          <p:cNvSpPr/>
          <p:nvPr/>
        </p:nvSpPr>
        <p:spPr>
          <a:xfrm>
            <a:off x="1899027" y="2061028"/>
            <a:ext cx="41824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ko-KR" dirty="0">
                <a:latin typeface="Roboto" panose="02000000000000000000" pitchFamily="2" charset="0"/>
                <a:ea typeface="Roboto" panose="02000000000000000000" pitchFamily="2" charset="0"/>
              </a:rPr>
              <a:t>в </a:t>
            </a:r>
            <a:r>
              <a:rPr lang="ru-RU" altLang="ko-KR" b="1" dirty="0">
                <a:latin typeface="Roboto" panose="02000000000000000000" pitchFamily="2" charset="0"/>
                <a:ea typeface="Roboto" panose="02000000000000000000" pitchFamily="2" charset="0"/>
              </a:rPr>
              <a:t>Министерство образования и науки Курской области </a:t>
            </a:r>
            <a:r>
              <a:rPr lang="ru-RU" altLang="ko-KR" dirty="0">
                <a:latin typeface="Roboto" panose="02000000000000000000" pitchFamily="2" charset="0"/>
                <a:ea typeface="Roboto" panose="02000000000000000000" pitchFamily="2" charset="0"/>
              </a:rPr>
              <a:t>на бумажном носителе посредством почтового отправления (ОАК и ТАК);</a:t>
            </a:r>
          </a:p>
        </p:txBody>
      </p:sp>
      <p:sp>
        <p:nvSpPr>
          <p:cNvPr id="17" name="직사각형 1">
            <a:extLst>
              <a:ext uri="{FF2B5EF4-FFF2-40B4-BE49-F238E27FC236}">
                <a16:creationId xmlns="" xmlns:a16="http://schemas.microsoft.com/office/drawing/2014/main" id="{EE04F54F-609D-B248-08ED-036AE703899F}"/>
              </a:ext>
            </a:extLst>
          </p:cNvPr>
          <p:cNvSpPr/>
          <p:nvPr/>
        </p:nvSpPr>
        <p:spPr>
          <a:xfrm>
            <a:off x="624115" y="2061028"/>
            <a:ext cx="914400" cy="914400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01</a:t>
            </a:r>
            <a:endParaRPr lang="ko-KR" altLang="en-US" sz="240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sp>
        <p:nvSpPr>
          <p:cNvPr id="19" name="직사각형 15">
            <a:extLst>
              <a:ext uri="{FF2B5EF4-FFF2-40B4-BE49-F238E27FC236}">
                <a16:creationId xmlns="" xmlns:a16="http://schemas.microsoft.com/office/drawing/2014/main" id="{6DA4926D-40FE-A331-8ED3-568E7FEDC141}"/>
              </a:ext>
            </a:extLst>
          </p:cNvPr>
          <p:cNvSpPr/>
          <p:nvPr/>
        </p:nvSpPr>
        <p:spPr>
          <a:xfrm>
            <a:off x="7385427" y="2061028"/>
            <a:ext cx="41824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ko-KR" dirty="0">
                <a:latin typeface="Roboto" panose="02000000000000000000" pitchFamily="2" charset="0"/>
                <a:ea typeface="Roboto" panose="02000000000000000000" pitchFamily="2" charset="0"/>
              </a:rPr>
              <a:t>в электронной форме, путем заполнения формы запроса в личном кабинете </a:t>
            </a:r>
            <a:r>
              <a:rPr lang="ru-RU" altLang="ko-KR" b="1" dirty="0">
                <a:latin typeface="Roboto" panose="02000000000000000000" pitchFamily="2" charset="0"/>
                <a:ea typeface="Roboto" panose="02000000000000000000" pitchFamily="2" charset="0"/>
              </a:rPr>
              <a:t>Единого портала государственных и муниципальных услуг</a:t>
            </a:r>
            <a:r>
              <a:rPr lang="ru-RU" altLang="ko-KR" dirty="0">
                <a:latin typeface="Roboto" panose="02000000000000000000" pitchFamily="2" charset="0"/>
                <a:ea typeface="Roboto" panose="02000000000000000000" pitchFamily="2" charset="0"/>
              </a:rPr>
              <a:t>;</a:t>
            </a:r>
          </a:p>
        </p:txBody>
      </p:sp>
      <p:sp>
        <p:nvSpPr>
          <p:cNvPr id="20" name="직사각형 16">
            <a:extLst>
              <a:ext uri="{FF2B5EF4-FFF2-40B4-BE49-F238E27FC236}">
                <a16:creationId xmlns="" xmlns:a16="http://schemas.microsoft.com/office/drawing/2014/main" id="{0FD36889-59CA-F797-048C-0218DF564390}"/>
              </a:ext>
            </a:extLst>
          </p:cNvPr>
          <p:cNvSpPr/>
          <p:nvPr/>
        </p:nvSpPr>
        <p:spPr>
          <a:xfrm>
            <a:off x="6110515" y="2061028"/>
            <a:ext cx="914400" cy="914400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03</a:t>
            </a:r>
            <a:endParaRPr lang="ko-KR" altLang="en-US" sz="240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sp>
        <p:nvSpPr>
          <p:cNvPr id="22" name="직사각형 19">
            <a:extLst>
              <a:ext uri="{FF2B5EF4-FFF2-40B4-BE49-F238E27FC236}">
                <a16:creationId xmlns="" xmlns:a16="http://schemas.microsoft.com/office/drawing/2014/main" id="{A404F26F-E5C6-C954-4607-BF053DE7BF25}"/>
              </a:ext>
            </a:extLst>
          </p:cNvPr>
          <p:cNvSpPr/>
          <p:nvPr/>
        </p:nvSpPr>
        <p:spPr>
          <a:xfrm>
            <a:off x="1899027" y="3682625"/>
            <a:ext cx="41824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ko-KR" dirty="0">
                <a:latin typeface="Roboto" panose="02000000000000000000" pitchFamily="2" charset="0"/>
                <a:ea typeface="Roboto" panose="02000000000000000000" pitchFamily="2" charset="0"/>
              </a:rPr>
              <a:t>в </a:t>
            </a:r>
            <a:r>
              <a:rPr lang="ru-RU" altLang="ko-KR" b="1" dirty="0">
                <a:latin typeface="Roboto" panose="02000000000000000000" pitchFamily="2" charset="0"/>
                <a:ea typeface="Roboto" panose="02000000000000000000" pitchFamily="2" charset="0"/>
              </a:rPr>
              <a:t>АУ КО «Многофункциональный центр по предоставлению государственных и муниципальных услуг» </a:t>
            </a:r>
            <a:r>
              <a:rPr lang="ru-RU" altLang="ko-KR" dirty="0">
                <a:latin typeface="Roboto" panose="02000000000000000000" pitchFamily="2" charset="0"/>
                <a:ea typeface="Roboto" panose="02000000000000000000" pitchFamily="2" charset="0"/>
              </a:rPr>
              <a:t>при личном обращении заявителя либо его уполномоченного представителя на бумажном носителе;</a:t>
            </a:r>
          </a:p>
        </p:txBody>
      </p:sp>
      <p:sp>
        <p:nvSpPr>
          <p:cNvPr id="23" name="직사각형 20">
            <a:extLst>
              <a:ext uri="{FF2B5EF4-FFF2-40B4-BE49-F238E27FC236}">
                <a16:creationId xmlns="" xmlns:a16="http://schemas.microsoft.com/office/drawing/2014/main" id="{CDF536C1-5101-36C7-DCA8-8EC1555FF7D4}"/>
              </a:ext>
            </a:extLst>
          </p:cNvPr>
          <p:cNvSpPr/>
          <p:nvPr/>
        </p:nvSpPr>
        <p:spPr>
          <a:xfrm>
            <a:off x="624114" y="3682625"/>
            <a:ext cx="914400" cy="914400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02</a:t>
            </a:r>
            <a:endParaRPr lang="ko-KR" altLang="en-US" sz="240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sp>
        <p:nvSpPr>
          <p:cNvPr id="25" name="직사각형 23">
            <a:extLst>
              <a:ext uri="{FF2B5EF4-FFF2-40B4-BE49-F238E27FC236}">
                <a16:creationId xmlns="" xmlns:a16="http://schemas.microsoft.com/office/drawing/2014/main" id="{B79740D8-9744-4E5C-A674-B4C2295235D3}"/>
              </a:ext>
            </a:extLst>
          </p:cNvPr>
          <p:cNvSpPr/>
          <p:nvPr/>
        </p:nvSpPr>
        <p:spPr>
          <a:xfrm>
            <a:off x="7385427" y="3682625"/>
            <a:ext cx="418245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 электронной форме с использованием информационно-телекоммуникационной сети «Интернет» на </a:t>
            </a:r>
            <a:r>
              <a:rPr lang="ru-RU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электронный адрес Центра организационно-методического сопровождения аттестации педагогических работников </a:t>
            </a:r>
            <a:r>
              <a:rPr lang="ru-RU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ОГБУ ДПО КИРО, e-</a:t>
            </a:r>
            <a:r>
              <a:rPr lang="ru-RU" dirty="0" err="1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mail</a:t>
            </a:r>
            <a:r>
              <a:rPr lang="ru-RU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: </a:t>
            </a:r>
            <a:r>
              <a:rPr lang="ru-RU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center.apr@kiro46.ru.</a:t>
            </a:r>
            <a:endParaRPr lang="ko-KR" altLang="en-US" dirty="0">
              <a:latin typeface="Roboto" panose="020B0604020202020204" charset="0"/>
              <a:cs typeface="Roboto" panose="020B0604020202020204" charset="0"/>
            </a:endParaRPr>
          </a:p>
        </p:txBody>
      </p:sp>
      <p:sp>
        <p:nvSpPr>
          <p:cNvPr id="26" name="직사각형 24">
            <a:extLst>
              <a:ext uri="{FF2B5EF4-FFF2-40B4-BE49-F238E27FC236}">
                <a16:creationId xmlns="" xmlns:a16="http://schemas.microsoft.com/office/drawing/2014/main" id="{A7795B57-C0C2-1220-8F22-532AAC089BEC}"/>
              </a:ext>
            </a:extLst>
          </p:cNvPr>
          <p:cNvSpPr/>
          <p:nvPr/>
        </p:nvSpPr>
        <p:spPr>
          <a:xfrm>
            <a:off x="6110515" y="3682625"/>
            <a:ext cx="914400" cy="914400"/>
          </a:xfrm>
          <a:prstGeom prst="rect">
            <a:avLst/>
          </a:prstGeom>
          <a:solidFill>
            <a:srgbClr val="E7362C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6400" tIns="45720" rIns="864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04</a:t>
            </a:r>
            <a:endParaRPr lang="ko-KR" altLang="en-US" sz="240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797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E019959-E0C1-F357-F0DF-1F113E85A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5">
            <a:extLst>
              <a:ext uri="{FF2B5EF4-FFF2-40B4-BE49-F238E27FC236}">
                <a16:creationId xmlns:a16="http://schemas.microsoft.com/office/drawing/2014/main" xmlns="" id="{4051D51F-6AB4-959D-CA9E-FC4BBE3E25FE}"/>
              </a:ext>
            </a:extLst>
          </p:cNvPr>
          <p:cNvGrpSpPr/>
          <p:nvPr/>
        </p:nvGrpSpPr>
        <p:grpSpPr>
          <a:xfrm>
            <a:off x="5840519" y="2910342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25" name="자유형: 도형 28">
              <a:extLst>
                <a:ext uri="{FF2B5EF4-FFF2-40B4-BE49-F238E27FC236}">
                  <a16:creationId xmlns:a16="http://schemas.microsoft.com/office/drawing/2014/main" xmlns="" id="{8E48CEDE-2E8D-C569-F439-8C1654A4EE33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6" name="자유형: 도형 29">
              <a:extLst>
                <a:ext uri="{FF2B5EF4-FFF2-40B4-BE49-F238E27FC236}">
                  <a16:creationId xmlns:a16="http://schemas.microsoft.com/office/drawing/2014/main" xmlns="" id="{E3315B73-EF1D-8064-8EBD-30D5B1755618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7" name="자유형: 도형 30">
              <a:extLst>
                <a:ext uri="{FF2B5EF4-FFF2-40B4-BE49-F238E27FC236}">
                  <a16:creationId xmlns:a16="http://schemas.microsoft.com/office/drawing/2014/main" xmlns="" id="{C96CF559-D15A-E9D3-38E0-A7EBD1467CF5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28" name="자유형: 도형 31">
              <a:extLst>
                <a:ext uri="{FF2B5EF4-FFF2-40B4-BE49-F238E27FC236}">
                  <a16:creationId xmlns:a16="http://schemas.microsoft.com/office/drawing/2014/main" xmlns="" id="{9E05AC97-10C7-4A90-4D1B-B73186FA1880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0" name="그룹 34">
            <a:extLst>
              <a:ext uri="{FF2B5EF4-FFF2-40B4-BE49-F238E27FC236}">
                <a16:creationId xmlns:a16="http://schemas.microsoft.com/office/drawing/2014/main" xmlns="" id="{C80EFBE5-FBB9-B232-749A-1966EC95520B}"/>
              </a:ext>
            </a:extLst>
          </p:cNvPr>
          <p:cNvGrpSpPr/>
          <p:nvPr/>
        </p:nvGrpSpPr>
        <p:grpSpPr>
          <a:xfrm>
            <a:off x="2750783" y="2904998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31" name="자유형: 도형 35">
              <a:extLst>
                <a:ext uri="{FF2B5EF4-FFF2-40B4-BE49-F238E27FC236}">
                  <a16:creationId xmlns:a16="http://schemas.microsoft.com/office/drawing/2014/main" xmlns="" id="{6F7F0901-FB0D-B303-E7C4-1F4DFBFA3A4B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2" name="자유형: 도형 36">
              <a:extLst>
                <a:ext uri="{FF2B5EF4-FFF2-40B4-BE49-F238E27FC236}">
                  <a16:creationId xmlns:a16="http://schemas.microsoft.com/office/drawing/2014/main" xmlns="" id="{FE7CF8F1-8DE9-04B5-E637-4DC42530F83A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grpSp>
        <p:nvGrpSpPr>
          <p:cNvPr id="34" name="그룹 39">
            <a:extLst>
              <a:ext uri="{FF2B5EF4-FFF2-40B4-BE49-F238E27FC236}">
                <a16:creationId xmlns:a16="http://schemas.microsoft.com/office/drawing/2014/main" xmlns="" id="{0E26C516-44D8-857F-2E2C-0424FC631BA8}"/>
              </a:ext>
            </a:extLst>
          </p:cNvPr>
          <p:cNvGrpSpPr/>
          <p:nvPr/>
        </p:nvGrpSpPr>
        <p:grpSpPr>
          <a:xfrm>
            <a:off x="8962426" y="2907201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5" name="자유형: 도형 40">
              <a:extLst>
                <a:ext uri="{FF2B5EF4-FFF2-40B4-BE49-F238E27FC236}">
                  <a16:creationId xmlns:a16="http://schemas.microsoft.com/office/drawing/2014/main" xmlns="" id="{F0EDBE34-1545-98AC-1E0D-75A8C7EFC02D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6" name="자유형: 도형 41">
              <a:extLst>
                <a:ext uri="{FF2B5EF4-FFF2-40B4-BE49-F238E27FC236}">
                  <a16:creationId xmlns:a16="http://schemas.microsoft.com/office/drawing/2014/main" xmlns="" id="{CEDD1B3C-F70B-9AB5-9787-767612ADAB31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7" name="자유형: 도형 42">
              <a:extLst>
                <a:ext uri="{FF2B5EF4-FFF2-40B4-BE49-F238E27FC236}">
                  <a16:creationId xmlns:a16="http://schemas.microsoft.com/office/drawing/2014/main" xmlns="" id="{5D26B177-D416-24DB-A72E-1913A56F2A59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8" name="자유형: 도형 43">
              <a:extLst>
                <a:ext uri="{FF2B5EF4-FFF2-40B4-BE49-F238E27FC236}">
                  <a16:creationId xmlns:a16="http://schemas.microsoft.com/office/drawing/2014/main" xmlns="" id="{94C87277-1908-F3FF-5EEC-7AD70B21F0B0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  <p:sp>
          <p:nvSpPr>
            <p:cNvPr id="39" name="자유형: 도형 44">
              <a:extLst>
                <a:ext uri="{FF2B5EF4-FFF2-40B4-BE49-F238E27FC236}">
                  <a16:creationId xmlns:a16="http://schemas.microsoft.com/office/drawing/2014/main" xmlns="" id="{53A45157-6F18-AAA2-FACF-3FDEAF54262C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elios" panose="04010500000000000000" pitchFamily="82" charset="0"/>
                <a:cs typeface="Helios" panose="04010500000000000000" pitchFamily="82" charset="0"/>
              </a:endParaRPr>
            </a:p>
          </p:txBody>
        </p:sp>
      </p:grpSp>
      <p:sp>
        <p:nvSpPr>
          <p:cNvPr id="3" name="Title 3">
            <a:extLst>
              <a:ext uri="{FF2B5EF4-FFF2-40B4-BE49-F238E27FC236}">
                <a16:creationId xmlns:a16="http://schemas.microsoft.com/office/drawing/2014/main" xmlns="" id="{6D5E414A-4269-B2B6-8A58-954499E62691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2230438" y="287338"/>
            <a:ext cx="54340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2800" b="1" dirty="0">
                <a:latin typeface="Akrobat Bold" panose="00000800000000000000" charset="-52"/>
              </a:rPr>
              <a:t>ЕСЛИ ОСТАЛИСЬ ВОПРОСЫ…</a:t>
            </a:r>
            <a:endParaRPr lang="en-US" altLang="ru-RU" sz="2800" b="1" dirty="0">
              <a:latin typeface="Akrobat Bold" panose="00000800000000000000" charset="-52"/>
            </a:endParaRPr>
          </a:p>
        </p:txBody>
      </p:sp>
      <p:sp>
        <p:nvSpPr>
          <p:cNvPr id="4" name="object 16">
            <a:extLst>
              <a:ext uri="{FF2B5EF4-FFF2-40B4-BE49-F238E27FC236}">
                <a16:creationId xmlns:a16="http://schemas.microsoft.com/office/drawing/2014/main" xmlns="" id="{89A1C7CC-D9E9-ED4E-9DF5-BEB913086DD6}"/>
              </a:ext>
            </a:extLst>
          </p:cNvPr>
          <p:cNvSpPr txBox="1"/>
          <p:nvPr/>
        </p:nvSpPr>
        <p:spPr>
          <a:xfrm>
            <a:off x="5758812" y="1626040"/>
            <a:ext cx="6022663" cy="42056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240" marR="5080">
              <a:lnSpc>
                <a:spcPct val="100000"/>
              </a:lnSpc>
              <a:spcBef>
                <a:spcPts val="95"/>
              </a:spcBef>
            </a:pP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</a:t>
            </a:r>
            <a:r>
              <a:rPr sz="2400" b="1" spc="-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</a:t>
            </a:r>
            <a:r>
              <a:rPr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</a:t>
            </a:r>
            <a:r>
              <a:rPr sz="2400" b="1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ю</a:t>
            </a:r>
            <a:r>
              <a:rPr sz="2400" b="1" spc="15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z="2400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нф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z="2400" b="1" spc="-3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</a:t>
            </a:r>
            <a:r>
              <a:rPr sz="2400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ацию</a:t>
            </a:r>
            <a:r>
              <a:rPr sz="2400" b="1" spc="-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</a:t>
            </a:r>
            <a:r>
              <a:rPr sz="2400" b="1" spc="-1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7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</a:t>
            </a:r>
            <a:r>
              <a:rPr sz="2400" b="1" spc="-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тт</a:t>
            </a:r>
            <a:r>
              <a:rPr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</a:t>
            </a:r>
            <a:r>
              <a:rPr sz="2400" b="1"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та</a:t>
            </a:r>
            <a:r>
              <a:rPr sz="2400" b="1" spc="-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ц</a:t>
            </a:r>
            <a:r>
              <a:rPr sz="2400" b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 </a:t>
            </a:r>
            <a:r>
              <a:rPr sz="2400" b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педагогических</a:t>
            </a:r>
            <a:r>
              <a:rPr sz="2400" b="1" spc="-3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работников</a:t>
            </a:r>
            <a:r>
              <a:rPr sz="2400" b="1" spc="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можно 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получить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5240">
              <a:lnSpc>
                <a:spcPct val="100000"/>
              </a:lnSpc>
              <a:spcBef>
                <a:spcPts val="5"/>
              </a:spcBef>
            </a:pP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</a:t>
            </a:r>
            <a:r>
              <a:rPr sz="2400" b="1" spc="-5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сайте</a:t>
            </a:r>
            <a:r>
              <a:rPr sz="2400" b="1" spc="-5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ОГБУ</a:t>
            </a:r>
            <a:r>
              <a:rPr sz="2400" b="1" spc="-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ДПО</a:t>
            </a:r>
            <a:r>
              <a:rPr sz="2400" b="1" spc="-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КИРО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16205">
              <a:lnSpc>
                <a:spcPct val="100000"/>
              </a:lnSpc>
              <a:spcBef>
                <a:spcPts val="600"/>
              </a:spcBef>
            </a:pPr>
            <a:r>
              <a:rPr sz="2400" b="1" u="heavy" spc="-40" dirty="0"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2"/>
              </a:rPr>
              <a:t>www.apr.kiro46.ru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5240">
              <a:lnSpc>
                <a:spcPct val="100000"/>
              </a:lnSpc>
              <a:spcBef>
                <a:spcPts val="1955"/>
              </a:spcBef>
            </a:pPr>
            <a:r>
              <a:rPr sz="2400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Контактная</a:t>
            </a:r>
            <a:r>
              <a:rPr sz="2400" b="1" spc="-1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информация: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9560" indent="-277495">
              <a:lnSpc>
                <a:spcPct val="100000"/>
              </a:lnSpc>
              <a:spcBef>
                <a:spcPts val="600"/>
              </a:spcBef>
              <a:buClr>
                <a:srgbClr val="AC0000"/>
              </a:buClr>
              <a:buFont typeface="Microsoft Sans Serif"/>
              <a:buChar char="•"/>
              <a:tabLst>
                <a:tab pos="289560" algn="l"/>
                <a:tab pos="290195" algn="l"/>
              </a:tabLst>
            </a:pP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электронная</a:t>
            </a:r>
            <a:r>
              <a:rPr sz="2400" b="1" spc="-13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почта:</a:t>
            </a:r>
            <a:r>
              <a:rPr sz="2400" b="1" spc="-10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2400" b="1" u="heavy" spc="-20" dirty="0">
                <a:uFill>
                  <a:solidFill>
                    <a:srgbClr val="D26900"/>
                  </a:solidFill>
                </a:u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3"/>
              </a:rPr>
              <a:t>center.apr@kiro46.ru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9560" indent="-277495">
              <a:lnSpc>
                <a:spcPct val="100000"/>
              </a:lnSpc>
              <a:spcBef>
                <a:spcPts val="700"/>
              </a:spcBef>
              <a:buClr>
                <a:srgbClr val="AC0000"/>
              </a:buClr>
              <a:buFont typeface="Microsoft Sans Serif"/>
              <a:buChar char="•"/>
              <a:tabLst>
                <a:tab pos="289560" algn="l"/>
                <a:tab pos="290195" algn="l"/>
              </a:tabLst>
            </a:pPr>
            <a:r>
              <a:rPr sz="2400" b="1" spc="-1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тел.</a:t>
            </a:r>
            <a:r>
              <a:rPr sz="2400" b="1" spc="-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spc="-65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+7</a:t>
            </a:r>
            <a:r>
              <a:rPr sz="2400" b="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-920-710-20-10</a:t>
            </a:r>
            <a:endParaRPr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xmlns="" id="{5FDA03DD-BB12-E417-FC42-FEA6A2BC9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47" y="1893460"/>
            <a:ext cx="3398520" cy="339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1985051"/>
      </p:ext>
    </p:extLst>
  </p:cSld>
  <p:clrMapOvr>
    <a:masterClrMapping/>
  </p:clrMapOvr>
</p:sld>
</file>

<file path=ppt/theme/theme1.xml><?xml version="1.0" encoding="utf-8"?>
<a:theme xmlns:a="http://schemas.openxmlformats.org/drawingml/2006/main" name="Стандарт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КИРО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299</Words>
  <Application>Microsoft Office PowerPoint</Application>
  <PresentationFormat>Произвольный</PresentationFormat>
  <Paragraphs>51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8" baseType="lpstr">
      <vt:lpstr>Arial</vt:lpstr>
      <vt:lpstr>Akrobat Bold</vt:lpstr>
      <vt:lpstr>Calibri</vt:lpstr>
      <vt:lpstr>Microsoft Sans Serif</vt:lpstr>
      <vt:lpstr>Muller Bold</vt:lpstr>
      <vt:lpstr>맑은 고딕</vt:lpstr>
      <vt:lpstr>Times New Roman</vt:lpstr>
      <vt:lpstr>Roboto</vt:lpstr>
      <vt:lpstr>Muller Regular</vt:lpstr>
      <vt:lpstr>Calibri Light</vt:lpstr>
      <vt:lpstr>Helios</vt:lpstr>
      <vt:lpstr>Стандартное оформление</vt:lpstr>
      <vt:lpstr>Оформление КИРО</vt:lpstr>
      <vt:lpstr>Презентация PowerPoint</vt:lpstr>
      <vt:lpstr>Презентация PowerPoint</vt:lpstr>
      <vt:lpstr>Основные документы  Аттестации (ФЕДЕРАЛЬНЫЙ УРОВЕНЬ)</vt:lpstr>
      <vt:lpstr>Способы подачи заявлений</vt:lpstr>
      <vt:lpstr>ЕСЛИ ОСТАЛИСЬ ВОПРОСЫ…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KiroPC</dc:creator>
  <cp:lastModifiedBy>Н.А.Алымов</cp:lastModifiedBy>
  <cp:revision>97</cp:revision>
  <cp:lastPrinted>2025-02-19T08:58:58Z</cp:lastPrinted>
  <dcterms:created xsi:type="dcterms:W3CDTF">2025-01-14T06:36:02Z</dcterms:created>
  <dcterms:modified xsi:type="dcterms:W3CDTF">2025-11-27T12:51:05Z</dcterms:modified>
</cp:coreProperties>
</file>